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537" r:id="rId2"/>
    <p:sldId id="610" r:id="rId3"/>
    <p:sldId id="604" r:id="rId4"/>
    <p:sldId id="676" r:id="rId5"/>
    <p:sldId id="607" r:id="rId6"/>
    <p:sldId id="649" r:id="rId7"/>
    <p:sldId id="650" r:id="rId8"/>
    <p:sldId id="651" r:id="rId9"/>
    <p:sldId id="670" r:id="rId10"/>
    <p:sldId id="673" r:id="rId11"/>
    <p:sldId id="671" r:id="rId12"/>
    <p:sldId id="675" r:id="rId13"/>
    <p:sldId id="672" r:id="rId14"/>
    <p:sldId id="674" r:id="rId15"/>
    <p:sldId id="668" r:id="rId16"/>
    <p:sldId id="621" r:id="rId17"/>
    <p:sldId id="608" r:id="rId18"/>
    <p:sldId id="677" r:id="rId19"/>
    <p:sldId id="669" r:id="rId20"/>
    <p:sldId id="598" r:id="rId21"/>
    <p:sldId id="612" r:id="rId22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537"/>
            <p14:sldId id="610"/>
          </p14:sldIdLst>
        </p14:section>
        <p14:section name="Purpose and Goals" id="{632293AF-C68B-4932-8101-75E348F82506}">
          <p14:sldIdLst>
            <p14:sldId id="604"/>
          </p14:sldIdLst>
        </p14:section>
        <p14:section name="Background" id="{98F13517-9878-4715-B24A-249FB1A2EC4A}">
          <p14:sldIdLst>
            <p14:sldId id="676"/>
            <p14:sldId id="607"/>
            <p14:sldId id="649"/>
            <p14:sldId id="650"/>
            <p14:sldId id="651"/>
          </p14:sldIdLst>
        </p14:section>
        <p14:section name="did-ur-uri-grammar" id="{CF81BE85-8133-49B5-AC4D-F4EF3B9FA26B}">
          <p14:sldIdLst>
            <p14:sldId id="670"/>
          </p14:sldIdLst>
        </p14:section>
        <p14:section name="domain specific grammars" id="{4D6677F9-F8B6-41DE-9CE3-7182C9B66B29}">
          <p14:sldIdLst>
            <p14:sldId id="673"/>
            <p14:sldId id="671"/>
            <p14:sldId id="675"/>
            <p14:sldId id="672"/>
            <p14:sldId id="674"/>
          </p14:sldIdLst>
        </p14:section>
        <p14:section name="An Example" id="{EC5C8AD2-C12B-4AE7-9B07-441A18C75470}">
          <p14:sldIdLst/>
        </p14:section>
        <p14:section name="Use Case Analysis" id="{A7DDA141-54A4-4EC5-9482-70629584D0C9}">
          <p14:sldIdLst/>
        </p14:section>
        <p14:section name="Higher-level DID Use Cases" id="{055ECFCA-BE50-48CF-9E66-6D3F6BD6A154}">
          <p14:sldIdLst/>
        </p14:section>
        <p14:section name="High-level `did-url` User Scenarios" id="{583130F8-B53F-4E5C-A1D4-FA5054A2936A}">
          <p14:sldIdLst/>
        </p14:section>
        <p14:section name="Lower-level `did-url` Use Cases" id="{4FC64E60-1BA5-46E2-848E-3E90230D460B}">
          <p14:sldIdLst/>
        </p14:section>
        <p14:section name="`did-uri-spec` Grammar" id="{6632D0E5-BA01-4975-9D41-201C428D725B}">
          <p14:sldIdLst/>
        </p14:section>
        <p14:section name="Testing / Validation" id="{FDA19DB8-0715-40B6-A3FC-73319E22D3B6}">
          <p14:sldIdLst>
            <p14:sldId id="668"/>
            <p14:sldId id="621"/>
          </p14:sldIdLst>
        </p14:section>
        <p14:section name="Impacts" id="{D1193508-C051-4D81-B6EB-AAECF8FBBB89}">
          <p14:sldIdLst/>
        </p14:section>
        <p14:section name="Conclusion" id="{A3D99601-0A56-4742-8D14-F7FFD48AA98E}">
          <p14:sldIdLst>
            <p14:sldId id="608"/>
            <p14:sldId id="677"/>
            <p14:sldId id="669"/>
            <p14:sldId id="598"/>
            <p14:sldId id="612"/>
          </p14:sldIdLst>
        </p14:section>
        <p14:section name="Gumball Protocol" id="{00EF833F-22A3-482C-AF15-DAA998B87B19}">
          <p14:sldIdLst/>
        </p14:section>
        <p14:section name="GUMBALL PROTOCOL" id="{A51743F3-6505-49FF-8B46-40DF641800F8}">
          <p14:sldIdLst/>
        </p14:section>
        <p14:section name="NFEs" id="{5CE02D62-BD82-4EF6-A749-1F1F8FD2FF34}">
          <p14:sldIdLst/>
        </p14:section>
        <p14:section name="GUMBALL IMAGES" id="{AE09B145-9F73-426E-938C-66E04B232F43}">
          <p14:sldIdLst/>
        </p14:section>
        <p14:section name="CERTIFIED DATA" id="{12888242-BC1D-4377-BC48-039F1FB21164}">
          <p14:sldIdLst/>
        </p14:section>
        <p14:section name="BLOCKCHAIN HERD BOOK" id="{60EE25AF-276A-42F1-8C2E-B68B05BC0883}">
          <p14:sldIdLst/>
        </p14:section>
        <p14:section name="SERENTITYDAPP" id="{0E0D4DD8-B778-4DC5-A396-A44F2C45E0D4}">
          <p14:sldIdLst/>
        </p14:section>
        <p14:section name="HYPERONOMY BUSINESS BLOCKCHAIN" id="{99780CC0-9927-4DAC-9948-2530D81FC84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26D"/>
    <a:srgbClr val="791307"/>
    <a:srgbClr val="0085B5"/>
    <a:srgbClr val="0083B9"/>
    <a:srgbClr val="EBEBEB"/>
    <a:srgbClr val="F3F2F2"/>
    <a:srgbClr val="C0D4F3"/>
    <a:srgbClr val="A8D6E8"/>
    <a:srgbClr val="AFEEFF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65" autoAdjust="0"/>
    <p:restoredTop sz="94394" autoAdjust="0"/>
  </p:normalViewPr>
  <p:slideViewPr>
    <p:cSldViewPr snapToGrid="0">
      <p:cViewPr varScale="1">
        <p:scale>
          <a:sx n="50" d="100"/>
          <a:sy n="50" d="100"/>
        </p:scale>
        <p:origin x="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67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7B0506C6-8539-4D0B-8E79-F594C7192579}"/>
    <pc:docChg chg="modSld">
      <pc:chgData name="Michael Herman" userId="844217e249c738f3" providerId="LiveId" clId="{7B0506C6-8539-4D0B-8E79-F594C7192579}" dt="2019-03-29T12:59:40.826" v="1"/>
      <pc:docMkLst>
        <pc:docMk/>
      </pc:docMkLst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3370879116" sldId="537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3370879116" sldId="537"/>
            <ac:picMk id="8" creationId="{E97524A7-F8EB-4F16-9E53-9CDCD611F634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4245550465" sldId="598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4245550465" sldId="598"/>
            <ac:picMk id="4" creationId="{9B8F321F-12BA-4685-AFCD-4EC4139389F5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740850898" sldId="604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740850898" sldId="604"/>
            <ac:picMk id="9" creationId="{F631C22F-4004-427F-BFB1-DF15324EFB76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3491783077" sldId="607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3491783077" sldId="607"/>
            <ac:picMk id="3" creationId="{1F92FD38-66E9-4E99-87CC-42E5A3E5AB41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3157589698" sldId="608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3157589698" sldId="608"/>
            <ac:picMk id="5" creationId="{E70D95F2-5985-443B-A143-0ECBEEA93C55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1717951359" sldId="610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1717951359" sldId="610"/>
            <ac:picMk id="3" creationId="{14B11E1F-1C43-47EF-9C72-646C81AF9C9B}"/>
          </ac:picMkLst>
        </pc:picChg>
      </pc:sldChg>
      <pc:sldChg chg="modTransition">
        <pc:chgData name="Michael Herman" userId="844217e249c738f3" providerId="LiveId" clId="{7B0506C6-8539-4D0B-8E79-F594C7192579}" dt="2019-03-29T12:59:36.591" v="0"/>
        <pc:sldMkLst>
          <pc:docMk/>
          <pc:sldMk cId="2009546040" sldId="612"/>
        </pc:sldMkLst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3649828505" sldId="621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3649828505" sldId="621"/>
            <ac:picMk id="5" creationId="{84880865-E340-49DF-B210-AA0BC0621D68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2534000987" sldId="649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2534000987" sldId="649"/>
            <ac:picMk id="3" creationId="{A3C03F37-A066-4F9D-94C2-3B68BF32334E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782294553" sldId="650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782294553" sldId="650"/>
            <ac:picMk id="3" creationId="{A3DD333C-FB0C-4B63-A9DF-E20C76483F44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4181066748" sldId="651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4181066748" sldId="651"/>
            <ac:picMk id="3" creationId="{CD720A1A-A574-4798-B070-E9E54D2F123A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3120980066" sldId="668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3120980066" sldId="668"/>
            <ac:picMk id="7" creationId="{A3DA7638-FCEB-4428-BA6A-DF0DEE0DC463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623018135" sldId="669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623018135" sldId="669"/>
            <ac:picMk id="7" creationId="{D675AA61-E49E-422D-9E0E-739E18E208E7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179460687" sldId="670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179460687" sldId="670"/>
            <ac:picMk id="8" creationId="{27B236CD-FE61-4C9D-AE04-0C75A16C8B7C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2636883915" sldId="671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2636883915" sldId="671"/>
            <ac:picMk id="9" creationId="{80B19A2B-E778-4F4D-89B9-143AF737EFB9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4061700354" sldId="672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4061700354" sldId="672"/>
            <ac:picMk id="8" creationId="{D6808B10-0E55-42F4-A38A-94C9BA85D26A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1345335234" sldId="673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1345335234" sldId="673"/>
            <ac:picMk id="10" creationId="{3FED89C9-A259-45D3-9BAC-DED2878C69B9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3975099701" sldId="674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3975099701" sldId="674"/>
            <ac:picMk id="4" creationId="{10362832-21F7-4357-A355-A3BD38F3AD2F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1674807297" sldId="675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1674807297" sldId="675"/>
            <ac:picMk id="4" creationId="{EB79E0F3-8669-47C4-B405-C17C119A6347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1100001755" sldId="676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1100001755" sldId="676"/>
            <ac:picMk id="12" creationId="{0C266A96-66E2-477C-BB7B-7975DBAC04EA}"/>
          </ac:picMkLst>
        </pc:picChg>
      </pc:sldChg>
      <pc:sldChg chg="delSp modTransition modAnim">
        <pc:chgData name="Michael Herman" userId="844217e249c738f3" providerId="LiveId" clId="{7B0506C6-8539-4D0B-8E79-F594C7192579}" dt="2019-03-29T12:59:40.826" v="1"/>
        <pc:sldMkLst>
          <pc:docMk/>
          <pc:sldMk cId="4291992503" sldId="677"/>
        </pc:sldMkLst>
        <pc:picChg chg="del">
          <ac:chgData name="Michael Herman" userId="844217e249c738f3" providerId="LiveId" clId="{7B0506C6-8539-4D0B-8E79-F594C7192579}" dt="2019-03-29T12:59:40.826" v="1"/>
          <ac:picMkLst>
            <pc:docMk/>
            <pc:sldMk cId="4291992503" sldId="677"/>
            <ac:picMk id="16" creationId="{C6E2E7CD-86A6-4D15-A58F-98A62A2476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3/29/2019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619473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E1273D-8FA4-4223-BF2F-89608B92025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6848913-2D11-48F5-94D3-48B56A2BD8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A382016-F622-445C-9729-EE2A5CFFE281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AE19C16-A7D0-45E1-89E6-F9E27DD17C34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6C5DE6A-9BFE-476A-B10F-F46A93F9A818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AE805E-920A-4C69-8CC3-63525828854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D326D"/>
                </a:solidFill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2036890"/>
            <a:ext cx="15870238" cy="664824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7B6F34-C2F7-4BB2-A9B3-B7557F12AB71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A8A9996-92C0-4DD5-859F-79F65DB62EA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7CB8846-3022-47A1-9215-483D6A5DB447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6B55B94-C7B9-4EC9-8488-69515540290D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1CF34CD-3857-483D-98FD-B2B5768A1CE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C075A1B-48B7-4FAD-87B5-14B34CA0F06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8E7B976-AF7A-4BDE-B3A2-041EB7095300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BC0A79-33E3-419A-AB85-34666388398D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32724B-EE55-45CB-A9ED-A75F7A4D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4764E6-EFF8-4FC9-B739-FB11DA910CAD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A5757B-9107-4526-ADC1-46EE70F3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CC9B87-A470-4BEB-85F2-9AC29F600A4E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030A27B-E456-42CB-9965-58F57753D0B8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EF8916B-B9DA-4EAE-8C43-3AF73A0F5150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EA3EED5-19E4-4535-B714-41C8AAB75C3A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69453FE-7D67-4BD9-BA74-12123F478A4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35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551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68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84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se2.com/abnf.shtml" TargetMode="External"/><Relationship Id="rId2" Type="http://schemas.openxmlformats.org/officeDocument/2006/relationships/hyperlink" Target="http://www.parse2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arse2.com/examples.shtml" TargetMode="External"/><Relationship Id="rId4" Type="http://schemas.openxmlformats.org/officeDocument/2006/relationships/hyperlink" Target="http://www.parse2.com/download.s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arran.fi.muni.cz/bnfparser2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529388"/>
            <a:ext cx="16536988" cy="4556961"/>
          </a:xfrm>
        </p:spPr>
        <p:txBody>
          <a:bodyPr>
            <a:normAutofit/>
          </a:bodyPr>
          <a:lstStyle/>
          <a:p>
            <a:br>
              <a:rPr lang="en-US" sz="6600" spc="-100" dirty="0">
                <a:solidFill>
                  <a:srgbClr val="1D326D"/>
                </a:solidFill>
              </a:rPr>
            </a:br>
            <a:br>
              <a:rPr lang="en-US" sz="6600" spc="-1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Creating C.U.T.E. Domain-Specific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DID Grammars (DSDG) </a:t>
            </a:r>
            <a:r>
              <a:rPr lang="en-US" sz="6600">
                <a:solidFill>
                  <a:srgbClr val="1D326D"/>
                </a:solidFill>
              </a:rPr>
              <a:t>and Parsers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5400" cap="none" dirty="0">
                <a:solidFill>
                  <a:srgbClr val="1D326D"/>
                </a:solidFill>
              </a:rPr>
              <a:t>https://github.com/mwherman2000/did-uri-spec</a:t>
            </a:r>
            <a:endParaRPr lang="en-US" sz="5400" cap="none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E8D87-3CE9-4E2D-9F08-E37BA021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</a:t>
            </a:fld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BC9154A1-1EB1-49C9-ACB0-22A2933916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ADB35-0F1C-45F9-B41E-D189137D737B}"/>
              </a:ext>
            </a:extLst>
          </p:cNvPr>
          <p:cNvSpPr/>
          <p:nvPr/>
        </p:nvSpPr>
        <p:spPr>
          <a:xfrm>
            <a:off x="15532619" y="4271697"/>
            <a:ext cx="1226619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4900" dirty="0">
                <a:solidFill>
                  <a:srgbClr val="1D326D"/>
                </a:solidFill>
                <a:latin typeface="+mj-lt"/>
                <a:ea typeface="+mj-ea"/>
                <a:cs typeface="+mj-cs"/>
              </a:rPr>
              <a:t>v0.2</a:t>
            </a:r>
            <a:endParaRPr lang="en-US" sz="4900" dirty="0">
              <a:solidFill>
                <a:srgbClr val="1D326D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087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User Scenarios (Slide 45)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030930"/>
              </p:ext>
            </p:extLst>
          </p:nvPr>
        </p:nvGraphicFramePr>
        <p:xfrm>
          <a:off x="296069" y="1407579"/>
          <a:ext cx="16687800" cy="734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95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254836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6773069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&lt;did&gt;!$selectId="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 Fragment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&lt;did&gt;!$serviceId="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Remapped Service Endpoint URI/URL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contentId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pqrs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 Content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5*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attachmentId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abcd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A2A Message Attachment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Array of All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"&lt;did&gt;!$filter='spec/tictactoe/1.*'"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Filtered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&lt;didmethod&gt;!$supportedCapabilities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</a:rPr>
                        <a:t>Array of DID Method Capabilities</a:t>
                      </a:r>
                      <a:endParaRPr lang="en-US" sz="3200" dirty="0">
                        <a:solidFill>
                          <a:srgbClr val="1D326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3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9a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did:!$documents / 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9b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:!$documents&amp;$top=10&amp;$skip=100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Batch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4389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FB87FA-675E-41A7-8ED1-FAC9F55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7355" y="9090508"/>
            <a:ext cx="12268251" cy="449530"/>
          </a:xfrm>
        </p:spPr>
        <p:txBody>
          <a:bodyPr/>
          <a:lstStyle/>
          <a:p>
            <a:r>
              <a:rPr lang="en-CA" sz="2800" dirty="0"/>
              <a:t>* Makes false assumption that each Agent message has a `did` associated with it.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BAD91-C83E-4C37-A86F-3DDD52B4059E}"/>
              </a:ext>
            </a:extLst>
          </p:cNvPr>
          <p:cNvSpPr/>
          <p:nvPr/>
        </p:nvSpPr>
        <p:spPr>
          <a:xfrm>
            <a:off x="296069" y="2000602"/>
            <a:ext cx="16687800" cy="1753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533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8DFE-B9D1-4456-B7C7-1B75B12E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/>
          </a:bodyPr>
          <a:lstStyle/>
          <a:p>
            <a:r>
              <a:rPr lang="en-CA" dirty="0"/>
              <a:t>C.U.T.E. DID Grammar: Domain-Specific Grammar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641CF-54EE-49D3-A68A-2333A2F8D320}"/>
              </a:ext>
            </a:extLst>
          </p:cNvPr>
          <p:cNvSpPr/>
          <p:nvPr/>
        </p:nvSpPr>
        <p:spPr>
          <a:xfrm>
            <a:off x="704850" y="2036890"/>
            <a:ext cx="1795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 err="1"/>
              <a:t>DIDDoc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FA6E-4749-4A0F-9006-618DB4D2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99" y="1274267"/>
            <a:ext cx="10495866" cy="8355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71080B-FB7A-4294-B7F0-40D403C7A34F}"/>
              </a:ext>
            </a:extLst>
          </p:cNvPr>
          <p:cNvSpPr/>
          <p:nvPr/>
        </p:nvSpPr>
        <p:spPr>
          <a:xfrm>
            <a:off x="3415099" y="8103096"/>
            <a:ext cx="10449740" cy="148714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88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User Scenarios (Slide 45)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327541"/>
              </p:ext>
            </p:extLst>
          </p:nvPr>
        </p:nvGraphicFramePr>
        <p:xfrm>
          <a:off x="296069" y="1407579"/>
          <a:ext cx="16687800" cy="734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95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254836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6773069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&lt;did&gt;!$selectId="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 Fragment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&lt;did&gt;!$serviceId="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Remapped Service Endpoint URI/URL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contentId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pqrs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 Content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5*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attachmentId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abcd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A2A Message Attachment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Array of All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"&lt;did&gt;!$filter='spec/tictactoe/1.*'"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Filtered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&lt;didmethod&gt;!$supportedCapabilities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</a:rPr>
                        <a:t>Array of DID Method Capabilities</a:t>
                      </a:r>
                      <a:endParaRPr lang="en-US" sz="3200" dirty="0">
                        <a:solidFill>
                          <a:srgbClr val="1D326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3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9a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did:!$documents / 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9b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:!$documents&amp;$top=10&amp;$skip=100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Batch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4389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FB87FA-675E-41A7-8ED1-FAC9F55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7355" y="9090508"/>
            <a:ext cx="12268251" cy="449530"/>
          </a:xfrm>
        </p:spPr>
        <p:txBody>
          <a:bodyPr/>
          <a:lstStyle/>
          <a:p>
            <a:r>
              <a:rPr lang="en-CA" sz="2800" dirty="0"/>
              <a:t>* Makes false assumption that each Agent message has a `did` associated with it.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4E7E2-716D-4536-B616-16F596846DC6}"/>
              </a:ext>
            </a:extLst>
          </p:cNvPr>
          <p:cNvSpPr/>
          <p:nvPr/>
        </p:nvSpPr>
        <p:spPr>
          <a:xfrm>
            <a:off x="296069" y="4860130"/>
            <a:ext cx="16687800" cy="216631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80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7A3A3C-A4D7-4337-99B1-61812A2A1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37" y="1274396"/>
            <a:ext cx="12991494" cy="835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F8DFE-B9D1-4456-B7C7-1B75B12E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/>
          </a:bodyPr>
          <a:lstStyle/>
          <a:p>
            <a:r>
              <a:rPr lang="en-CA" dirty="0"/>
              <a:t>C.U.T.E. DID Grammar: Domain-Specific Grammar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641CF-54EE-49D3-A68A-2333A2F8D320}"/>
              </a:ext>
            </a:extLst>
          </p:cNvPr>
          <p:cNvSpPr/>
          <p:nvPr/>
        </p:nvSpPr>
        <p:spPr>
          <a:xfrm>
            <a:off x="-10770" y="1877864"/>
            <a:ext cx="207460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/>
              <a:t>Indy</a:t>
            </a:r>
          </a:p>
          <a:p>
            <a:r>
              <a:rPr lang="en-CA" sz="3600" dirty="0"/>
              <a:t>A2A</a:t>
            </a:r>
          </a:p>
          <a:p>
            <a:r>
              <a:rPr lang="en-CA" sz="3600" dirty="0"/>
              <a:t>Protocol</a:t>
            </a:r>
          </a:p>
          <a:p>
            <a:r>
              <a:rPr lang="en-CA" sz="3600" dirty="0"/>
              <a:t>Discovery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1080B-FB7A-4294-B7F0-40D403C7A34F}"/>
              </a:ext>
            </a:extLst>
          </p:cNvPr>
          <p:cNvSpPr/>
          <p:nvPr/>
        </p:nvSpPr>
        <p:spPr>
          <a:xfrm>
            <a:off x="2149607" y="7931426"/>
            <a:ext cx="12980724" cy="165881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17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User Scenarios (Slide 46)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69" y="1407579"/>
          <a:ext cx="16687800" cy="752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58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996055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5990287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latin typeface="Consolas" panose="020B0609020204030204" pitchFamily="49" charset="0"/>
                        </a:rPr>
                        <a:t>10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11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="bops"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2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12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diddoc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 (default type – UC #1)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13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&lt;did&gt;!$type="schema"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Schema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creddef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Credential Definition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15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overlay.format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Format Overlay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&lt;did&gt;!$type="node"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VDR Node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0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config.pool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Configuration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18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Performance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1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19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did:xyz:!$type="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perfmon.didmethod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DID Method Perf.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571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99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149A-DEB5-495D-B0BD-57172DE66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/>
          </a:bodyPr>
          <a:lstStyle/>
          <a:p>
            <a:r>
              <a:rPr lang="en-CA" dirty="0"/>
              <a:t>Grammar-Based Automated Parser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CFD0-3963-46D5-9286-5D6B71E3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aparse parser generator (</a:t>
            </a:r>
            <a:r>
              <a:rPr lang="en-CA" b="1" dirty="0">
                <a:hlinkClick r:id="rId2"/>
              </a:rPr>
              <a:t>http://www.parse2.com</a:t>
            </a:r>
            <a:r>
              <a:rPr lang="en-CA" b="1" dirty="0"/>
              <a:t>) </a:t>
            </a:r>
          </a:p>
          <a:p>
            <a:r>
              <a:rPr lang="en-US" b="1" dirty="0"/>
              <a:t>parse2</a:t>
            </a:r>
            <a:r>
              <a:rPr lang="en-US" dirty="0"/>
              <a:t> produces the </a:t>
            </a:r>
            <a:r>
              <a:rPr lang="en-US" b="1" dirty="0"/>
              <a:t>aParse</a:t>
            </a:r>
            <a:r>
              <a:rPr lang="en-US" dirty="0"/>
              <a:t> parser generator that reads </a:t>
            </a:r>
            <a:r>
              <a:rPr lang="en-US" dirty="0">
                <a:hlinkClick r:id="rId3"/>
              </a:rPr>
              <a:t>Augmented BNF</a:t>
            </a:r>
            <a:r>
              <a:rPr lang="en-US" dirty="0"/>
              <a:t> grammars and produces Java, C++ or C# classes that can build parse trees for valid instances of those grammars. </a:t>
            </a:r>
            <a:r>
              <a:rPr lang="en-US" b="1" dirty="0"/>
              <a:t>aParse</a:t>
            </a:r>
            <a:r>
              <a:rPr lang="en-US" dirty="0"/>
              <a:t> is free to </a:t>
            </a:r>
            <a:r>
              <a:rPr lang="en-US" dirty="0">
                <a:hlinkClick r:id="rId4"/>
              </a:rPr>
              <a:t>download</a:t>
            </a:r>
            <a:r>
              <a:rPr lang="en-US" dirty="0"/>
              <a:t> and use without any obligations or limitations.</a:t>
            </a:r>
          </a:p>
          <a:p>
            <a:r>
              <a:rPr lang="en-US" dirty="0"/>
              <a:t>Using an </a:t>
            </a:r>
            <a:r>
              <a:rPr lang="en-US" b="1" dirty="0"/>
              <a:t>aParse</a:t>
            </a:r>
            <a:r>
              <a:rPr lang="en-US" dirty="0"/>
              <a:t> generated parser, a Java, C++ or C# program can confirm whether a stream of characters represents a valid instance of a particular grammar, for example, a message passed between two programs that should comply with an agreed protocol. The parse tree of a compliant message can be used by the program to process the message content (see the </a:t>
            </a:r>
            <a:r>
              <a:rPr lang="en-US" dirty="0">
                <a:hlinkClick r:id="rId5"/>
              </a:rPr>
              <a:t>examples</a:t>
            </a:r>
            <a:r>
              <a:rPr lang="en-US" dirty="0"/>
              <a:t> for a number of working programs that employ </a:t>
            </a:r>
            <a:r>
              <a:rPr lang="en-US" b="1" dirty="0"/>
              <a:t>aParse</a:t>
            </a:r>
            <a:r>
              <a:rPr lang="en-US" dirty="0"/>
              <a:t> generated parsers).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0158-E56D-4B4F-BC67-B1F3EF74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8714-6900-46F5-A0F7-3B99E1427BA0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3FDFE-0A28-44F5-8E38-181BB3C4E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Hyperonomy Universal Decentralized Identifier URI Specification (did-</a:t>
            </a:r>
            <a:r>
              <a:rPr lang="en-US" dirty="0" err="1"/>
              <a:t>uri</a:t>
            </a:r>
            <a:r>
              <a:rPr lang="en-US" dirty="0"/>
              <a:t>-spec)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313AE-080B-4BBD-A36F-37126419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8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805C-B77D-4186-8589-BDA055BF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Grammar Testing / 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FB29-653F-47C3-BC34-15397E80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95400"/>
            <a:ext cx="15870238" cy="738973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did-</a:t>
            </a:r>
            <a:r>
              <a:rPr lang="en-US" b="1" dirty="0" err="1">
                <a:latin typeface="Consolas" panose="020B0609020204030204" pitchFamily="49" charset="0"/>
              </a:rPr>
              <a:t>uri</a:t>
            </a:r>
            <a:r>
              <a:rPr lang="en-US" b="1" dirty="0"/>
              <a:t> Grammar Validation Tool (Web)</a:t>
            </a:r>
          </a:p>
          <a:p>
            <a:r>
              <a:rPr lang="en-US" dirty="0"/>
              <a:t>The following web app is being used to validate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/>
              <a:t> grammar against the lower-level use cases:</a:t>
            </a:r>
            <a:br>
              <a:rPr lang="en-US" dirty="0"/>
            </a:br>
            <a:r>
              <a:rPr lang="en-US" dirty="0"/>
              <a:t>The BNF Verification Service (</a:t>
            </a:r>
            <a:r>
              <a:rPr lang="en-US" u="sng" dirty="0">
                <a:hlinkClick r:id="rId2"/>
              </a:rPr>
              <a:t>http://arran.fi.muni.cz/bnfparser2/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5E62-1794-4F00-8A45-89C6069B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ED3D-8A05-41D6-9CA3-83D4DCCC5AAF}" type="datetime1">
              <a:rPr lang="en-CA" smtClean="0"/>
              <a:t>2019-03-29</a:t>
            </a:fld>
            <a:endParaRPr lang="en-CA" dirty="0"/>
          </a:p>
        </p:txBody>
      </p:sp>
      <p:pic>
        <p:nvPicPr>
          <p:cNvPr id="7170" name="Picture 2" descr="https://user-images.githubusercontent.com/6101736/54004838-5ef86800-4114-11e9-8ec2-413c9578e85a.png">
            <a:extLst>
              <a:ext uri="{FF2B5EF4-FFF2-40B4-BE49-F238E27FC236}">
                <a16:creationId xmlns:a16="http://schemas.microsoft.com/office/drawing/2014/main" id="{FEB4E4ED-6744-48B0-B8BA-C20CADCB2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9" y="3073293"/>
            <a:ext cx="8360017" cy="66216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A7244-7F2A-44BA-8B81-262BEC3E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2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Wrapping UP…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8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9F61-825A-41CB-A290-9087CFC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Derivation of Domain-Specific DID Grammars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EA8A0-5C04-4BFA-B751-1464F909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A79-33E3-419A-AB85-34666388398D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6534F-522C-4ECC-A32A-334EA359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C.U.T.E. Domain-Specific DID Grammars and Parsers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7338C-501C-4CC9-8857-7D4A6527B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09" y="1293317"/>
            <a:ext cx="3998119" cy="2880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403E1F-9A69-4F3E-BB1D-820F629E1398}"/>
              </a:ext>
            </a:extLst>
          </p:cNvPr>
          <p:cNvGrpSpPr/>
          <p:nvPr/>
        </p:nvGrpSpPr>
        <p:grpSpPr>
          <a:xfrm>
            <a:off x="9344705" y="4315284"/>
            <a:ext cx="6587878" cy="3719637"/>
            <a:chOff x="9344705" y="4315284"/>
            <a:chExt cx="6587878" cy="37196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9E3CE-CAF8-42A1-92F5-F4C840BF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4705" y="5154921"/>
              <a:ext cx="4499606" cy="2880000"/>
            </a:xfrm>
            <a:prstGeom prst="rect">
              <a:avLst/>
            </a:prstGeom>
          </p:spPr>
        </p:pic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489147C-D3D1-40A7-903D-6886B0E3183B}"/>
                </a:ext>
              </a:extLst>
            </p:cNvPr>
            <p:cNvSpPr/>
            <p:nvPr/>
          </p:nvSpPr>
          <p:spPr>
            <a:xfrm>
              <a:off x="9976264" y="4315284"/>
              <a:ext cx="247650" cy="7435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4FCB21-03BA-4ACB-ADF7-AA3471C94F54}"/>
                </a:ext>
              </a:extLst>
            </p:cNvPr>
            <p:cNvSpPr/>
            <p:nvPr/>
          </p:nvSpPr>
          <p:spPr>
            <a:xfrm>
              <a:off x="13857976" y="5154921"/>
              <a:ext cx="2074607" cy="28623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3600" dirty="0"/>
                <a:t>Indy</a:t>
              </a:r>
            </a:p>
            <a:p>
              <a:r>
                <a:rPr lang="en-CA" sz="3600" dirty="0"/>
                <a:t>A2A</a:t>
              </a:r>
            </a:p>
            <a:p>
              <a:r>
                <a:rPr lang="en-CA" sz="3600" dirty="0"/>
                <a:t>Protocol</a:t>
              </a:r>
            </a:p>
            <a:p>
              <a:r>
                <a:rPr lang="en-CA" sz="3600" dirty="0"/>
                <a:t>Discovery</a:t>
              </a:r>
            </a:p>
            <a:p>
              <a:r>
                <a:rPr lang="en-CA" sz="3600" dirty="0"/>
                <a:t>DSDG</a:t>
              </a:r>
              <a:endParaRPr lang="en-US" sz="36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B4D90A-E51D-4B3A-846C-123A6C64C2CB}"/>
              </a:ext>
            </a:extLst>
          </p:cNvPr>
          <p:cNvGrpSpPr/>
          <p:nvPr/>
        </p:nvGrpSpPr>
        <p:grpSpPr>
          <a:xfrm>
            <a:off x="2247849" y="4292333"/>
            <a:ext cx="5702987" cy="3744083"/>
            <a:chOff x="2247849" y="4292333"/>
            <a:chExt cx="5702987" cy="37440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D27120-BB94-464D-A7D4-1C6D430F2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0901" y="5156416"/>
              <a:ext cx="3629935" cy="2880000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E00D4DB8-732E-4943-A9E0-0F6D2B31B7AC}"/>
                </a:ext>
              </a:extLst>
            </p:cNvPr>
            <p:cNvSpPr/>
            <p:nvPr/>
          </p:nvSpPr>
          <p:spPr>
            <a:xfrm>
              <a:off x="7056025" y="4292333"/>
              <a:ext cx="247650" cy="7435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F6655A-E094-4BC2-B268-0741DD1D4F45}"/>
                </a:ext>
              </a:extLst>
            </p:cNvPr>
            <p:cNvSpPr/>
            <p:nvPr/>
          </p:nvSpPr>
          <p:spPr>
            <a:xfrm>
              <a:off x="2247849" y="5187470"/>
              <a:ext cx="179568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3600" dirty="0" err="1"/>
                <a:t>DIDDoc</a:t>
              </a:r>
              <a:endParaRPr lang="en-CA" sz="3600" dirty="0"/>
            </a:p>
            <a:p>
              <a:r>
                <a:rPr lang="en-CA" sz="3600" dirty="0"/>
                <a:t>DSDG</a:t>
              </a:r>
              <a:endParaRPr lang="en-US" sz="360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8C5A2B4-3F56-4489-9403-6C7EDF35507E}"/>
              </a:ext>
            </a:extLst>
          </p:cNvPr>
          <p:cNvSpPr/>
          <p:nvPr/>
        </p:nvSpPr>
        <p:spPr>
          <a:xfrm>
            <a:off x="4100683" y="1904774"/>
            <a:ext cx="25298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/>
              <a:t>did-</a:t>
            </a:r>
            <a:r>
              <a:rPr lang="en-CA" sz="3600" dirty="0" err="1"/>
              <a:t>uri</a:t>
            </a:r>
            <a:r>
              <a:rPr lang="en-CA" sz="3600" dirty="0"/>
              <a:t>-spec </a:t>
            </a:r>
          </a:p>
          <a:p>
            <a:r>
              <a:rPr lang="en-CA" sz="3600" dirty="0"/>
              <a:t>Grammar</a:t>
            </a:r>
          </a:p>
          <a:p>
            <a:r>
              <a:rPr lang="en-CA" sz="3600" dirty="0"/>
              <a:t>(Baseline)</a:t>
            </a:r>
            <a:endParaRPr 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9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7C9C-4708-46C8-9528-BA5AED5E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74CA0-D519-44A5-8755-3E659A6FD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26128"/>
            <a:ext cx="15870238" cy="745900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Continue to grow and validate the number of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 and, more specifically, lower-level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 cases with: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r>
              <a:rPr lang="en-US" dirty="0"/>
              <a:t>Build and test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/>
              <a:t> grammar as well as all DSDGs</a:t>
            </a:r>
          </a:p>
          <a:p>
            <a:pPr lvl="1"/>
            <a:r>
              <a:rPr lang="en-US" dirty="0"/>
              <a:t>Using the </a:t>
            </a:r>
            <a:r>
              <a:rPr lang="en-CA" dirty="0"/>
              <a:t>lower-level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 cases  as a test cases</a:t>
            </a:r>
          </a:p>
          <a:p>
            <a:r>
              <a:rPr lang="en-CA" dirty="0"/>
              <a:t>Continue to grow the outreach (awareness, knowledge and understanding) of the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specification amongst: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 specific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D1B1-E9DD-442D-986F-2164F7A6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B98E-FA28-40BC-A5A9-300FC41F071F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6F55-31AC-4708-BDCA-4700D43C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A6703-71FE-4AAC-8385-C98CAF07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1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9AFE8A-6616-4DB5-A130-BB0BB7F18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279937" cy="9720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89EC2B-86E7-4EA7-8171-F12031706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"/>
            <a:ext cx="17279938" cy="9719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850555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Independent Blockchain Architect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2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AE60D8B-0203-40B8-A489-34BFBE53BA6F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D34473-F098-473D-AA6C-7E0F667C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5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88EA10A-757B-4E99-B380-C4AA83210436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0AC86D-EBD2-41E3-AC70-6E1F6E5C836A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Creating C.U.T.E. Domain-Specific DID Grammars and Parsers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8FE0-0438-4D83-ABF5-6B3A53D6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0316-779D-4664-997C-87FAEB7BC7E4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DF095-759B-4B50-A630-A7E8A5E2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4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Purpose </a:t>
            </a:r>
            <a:r>
              <a:rPr lang="en-CA" dirty="0"/>
              <a:t>and Audience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09700"/>
            <a:ext cx="15870238" cy="777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Purpose</a:t>
            </a:r>
          </a:p>
          <a:p>
            <a:pPr marL="0" indent="0">
              <a:buNone/>
            </a:pPr>
            <a:r>
              <a:rPr lang="en-US" dirty="0"/>
              <a:t>The purpose of this presentation is to:</a:t>
            </a:r>
          </a:p>
          <a:p>
            <a:r>
              <a:rPr lang="en-US" dirty="0"/>
              <a:t> Announce the reference implementation of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>
                <a:latin typeface="Consolas" panose="020B0609020204030204" pitchFamily="49" charset="0"/>
              </a:rPr>
              <a:t>-spec </a:t>
            </a:r>
            <a:r>
              <a:rPr lang="en-US" dirty="0"/>
              <a:t>grammar</a:t>
            </a:r>
          </a:p>
          <a:p>
            <a:r>
              <a:rPr lang="en-US" dirty="0"/>
              <a:t>Demonstrate how to create a C.U.T.E. Domain-Specific DID Grammar (and parser)</a:t>
            </a:r>
            <a:r>
              <a:rPr lang="en-CA" sz="2000" dirty="0"/>
              <a:t>.</a:t>
            </a:r>
            <a:br>
              <a:rPr lang="en-CA" sz="2000" dirty="0"/>
            </a:br>
            <a:endParaRPr lang="en-CA" sz="2000" dirty="0"/>
          </a:p>
          <a:p>
            <a:pPr marL="0" indent="0">
              <a:buNone/>
            </a:pPr>
            <a:r>
              <a:rPr lang="en-CA" b="1" dirty="0"/>
              <a:t>Audience</a:t>
            </a:r>
          </a:p>
          <a:p>
            <a:pPr marL="0" indent="0">
              <a:buNone/>
            </a:pPr>
            <a:r>
              <a:rPr lang="en-CA" dirty="0"/>
              <a:t>The primary audience for this presentation is implementors and maintainers of parser software that is compliant with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>
                <a:latin typeface="Consolas" panose="020B0609020204030204" pitchFamily="49" charset="0"/>
              </a:rPr>
              <a:t>-spec</a:t>
            </a:r>
            <a:r>
              <a:rPr lang="en-US" dirty="0"/>
              <a:t> including but not limited to:</a:t>
            </a:r>
          </a:p>
          <a:p>
            <a:r>
              <a:rPr lang="en-US" dirty="0"/>
              <a:t>W3C Decentralized Identifier specification</a:t>
            </a:r>
          </a:p>
          <a:p>
            <a:r>
              <a:rPr lang="en-US" dirty="0"/>
              <a:t>DID Resolvers and DID Resolution</a:t>
            </a:r>
          </a:p>
          <a:p>
            <a:r>
              <a:rPr lang="en-US" dirty="0"/>
              <a:t>Agent-to-Agent (A2) Communications services in the Hyperledger Indy Agent framework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AC4B-C437-4963-BBDF-1829DC148A02}" type="datetime1">
              <a:rPr lang="en-CA" smtClean="0">
                <a:solidFill>
                  <a:schemeClr val="bg1"/>
                </a:solidFill>
              </a:rPr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C.U.T.E. Domain-Specific DID Grammars and Parsers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BB07-57FF-42E5-9451-785FFE1A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What is a C.U.T.E. DID Grammar?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AC4B-C437-4963-BBDF-1829DC148A02}" type="datetime1">
              <a:rPr lang="en-CA" smtClean="0">
                <a:solidFill>
                  <a:schemeClr val="bg1"/>
                </a:solidFill>
              </a:rPr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C.U.T.E. Domain-Specific DID Grammars and Parsers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BB07-57FF-42E5-9451-785FFE1A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03EEB1-1AF8-404A-9094-19199471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27222"/>
            <a:ext cx="15870238" cy="745791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 C.U.T.E. DID Grammar is a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compliant grammar that is:</a:t>
            </a:r>
          </a:p>
          <a:p>
            <a:pPr lvl="1"/>
            <a:r>
              <a:rPr lang="en-CA" dirty="0"/>
              <a:t>Concise</a:t>
            </a:r>
          </a:p>
          <a:p>
            <a:pPr lvl="1"/>
            <a:r>
              <a:rPr lang="en-CA" dirty="0"/>
              <a:t>Understandable</a:t>
            </a:r>
          </a:p>
          <a:p>
            <a:pPr lvl="1"/>
            <a:r>
              <a:rPr lang="en-CA" dirty="0"/>
              <a:t>Technically Elegant</a:t>
            </a:r>
          </a:p>
          <a:p>
            <a:r>
              <a:rPr lang="en-CA" dirty="0"/>
              <a:t>A C.U.T.E. DID Grammar is a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grammar that is easy to extend to target an infinite number of application areas by being able to easily create Domain-Specific DID Grammars (DSDGs) and automatically generate compliant parsers (Java, C++, and C#).</a:t>
            </a:r>
          </a:p>
          <a:p>
            <a:r>
              <a:rPr lang="en-CA" dirty="0"/>
              <a:t>A DSDG limits the number of transformer-options that are required/available for a specific application domain.</a:t>
            </a:r>
          </a:p>
          <a:p>
            <a:r>
              <a:rPr lang="en-CA" dirty="0"/>
              <a:t>The generic/baseline C.U.T.E. DID Grammar as well as any DSDGs derived from the C.U.T.E. DID Grammar are:</a:t>
            </a:r>
          </a:p>
          <a:p>
            <a:pPr lvl="1"/>
            <a:r>
              <a:rPr lang="en-CA" dirty="0"/>
              <a:t>Verifiably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compliant grammars, and, </a:t>
            </a:r>
            <a:r>
              <a:rPr lang="en-CA"/>
              <a:t>in turn,</a:t>
            </a:r>
            <a:endParaRPr lang="en-CA" dirty="0"/>
          </a:p>
          <a:p>
            <a:pPr lvl="1"/>
            <a:r>
              <a:rPr lang="en-CA" dirty="0"/>
              <a:t>RFC 3986 compliant grammars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3E744E-DD81-44AB-A606-0C33CAC60FC1}"/>
              </a:ext>
            </a:extLst>
          </p:cNvPr>
          <p:cNvGrpSpPr/>
          <p:nvPr/>
        </p:nvGrpSpPr>
        <p:grpSpPr>
          <a:xfrm>
            <a:off x="13673562" y="551567"/>
            <a:ext cx="3390476" cy="2542857"/>
            <a:chOff x="13673562" y="215900"/>
            <a:chExt cx="3390476" cy="25428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152895-623C-414F-973A-3B82CD13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BD34E3-B08E-4BCC-A87F-8DF2B0585299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00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795452-1CA0-4230-B3DC-30E93837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010" y="1"/>
            <a:ext cx="9917690" cy="97239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096CFC-04C8-4E1D-8AF8-D90DDC5C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#1.1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259AA-FB1E-4220-A163-C19F5C3F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DF510-8709-48D3-937B-9E9B975631AF}" type="datetime1">
              <a:rPr lang="en-CA" smtClean="0"/>
              <a:t>2019-03-29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17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96CFC-04C8-4E1D-8AF8-D90DDC5C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9745"/>
            <a:ext cx="16155988" cy="1487145"/>
          </a:xfrm>
        </p:spPr>
        <p:txBody>
          <a:bodyPr/>
          <a:lstStyle/>
          <a:p>
            <a:r>
              <a:rPr lang="en-CA" dirty="0"/>
              <a:t>#1.2 (1/3)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4960F-0C36-40AD-B9CA-42A4445A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19" y="-152400"/>
            <a:ext cx="9900000" cy="999649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9A2D5-9134-4B46-B5E9-56327926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4AFA-CF90-4ABF-92BF-3D9E304CA986}" type="datetime1">
              <a:rPr lang="en-CA" smtClean="0"/>
              <a:t>2019-03-29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00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96CFC-04C8-4E1D-8AF8-D90DDC5C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9745"/>
            <a:ext cx="16155988" cy="1487145"/>
          </a:xfrm>
        </p:spPr>
        <p:txBody>
          <a:bodyPr/>
          <a:lstStyle/>
          <a:p>
            <a:r>
              <a:rPr lang="en-CA" dirty="0"/>
              <a:t>#1.2 (2/3)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CF085-6B82-4182-93E8-EC8BE469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69" y="0"/>
            <a:ext cx="9900000" cy="660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AE4C1-9C6A-4C71-9100-B648DC83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1E85-5720-4C5D-B9B5-6EF8B57E7D94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2D9B56-D3E7-472F-93F6-3E25E0AF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</p:spPr>
        <p:txBody>
          <a:bodyPr/>
          <a:lstStyle/>
          <a:p>
            <a:r>
              <a:rPr lang="en-US" dirty="0"/>
              <a:t>Hyperonomy Universal Decentralized Identifier URI Specification (did-</a:t>
            </a:r>
            <a:r>
              <a:rPr lang="en-US" dirty="0" err="1"/>
              <a:t>uri</a:t>
            </a:r>
            <a:r>
              <a:rPr lang="en-US" dirty="0"/>
              <a:t>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229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96CFC-04C8-4E1D-8AF8-D90DDC5C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9745"/>
            <a:ext cx="16155988" cy="1487145"/>
          </a:xfrm>
        </p:spPr>
        <p:txBody>
          <a:bodyPr/>
          <a:lstStyle/>
          <a:p>
            <a:r>
              <a:rPr lang="en-CA" dirty="0"/>
              <a:t>#1.2 (3/3)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A1120-2B87-49E2-B766-DDEA633E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19" y="6406"/>
            <a:ext cx="9900000" cy="891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2081-F397-4998-89C8-C2EAFEC2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9DD0-8A9D-41FB-AFA2-26C6865DD8CD}" type="datetime1">
              <a:rPr lang="en-CA" smtClean="0"/>
              <a:t>2019-03-29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1066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8DFE-B9D1-4456-B7C7-1B75B12E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/>
          </a:bodyPr>
          <a:lstStyle/>
          <a:p>
            <a:r>
              <a:rPr lang="en-CA" dirty="0"/>
              <a:t>C.U.T.E. DID Grammar (</a:t>
            </a:r>
            <a:r>
              <a:rPr lang="en-CA" cap="none" dirty="0"/>
              <a:t>aka</a:t>
            </a:r>
            <a:r>
              <a:rPr lang="en-CA" dirty="0"/>
              <a:t> </a:t>
            </a:r>
            <a:r>
              <a:rPr lang="en-CA" cap="none" dirty="0"/>
              <a:t>did-</a:t>
            </a:r>
            <a:r>
              <a:rPr lang="en-CA" cap="none" dirty="0" err="1"/>
              <a:t>uri</a:t>
            </a:r>
            <a:r>
              <a:rPr lang="en-CA" cap="none" dirty="0"/>
              <a:t>-spec</a:t>
            </a:r>
            <a:r>
              <a:rPr lang="en-CA" dirty="0"/>
              <a:t>) Grammar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113CB-D689-4665-A826-B30FA1757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1274722"/>
            <a:ext cx="11649869" cy="8391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81A72E-89D4-4D9D-BFB2-F6CCC10F43AA}"/>
              </a:ext>
            </a:extLst>
          </p:cNvPr>
          <p:cNvSpPr/>
          <p:nvPr/>
        </p:nvSpPr>
        <p:spPr>
          <a:xfrm>
            <a:off x="2876550" y="8445540"/>
            <a:ext cx="11603038" cy="120184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6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13.6"/>
</p:tagLst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29406</TotalTime>
  <Words>1074</Words>
  <Application>Microsoft Office PowerPoint</Application>
  <PresentationFormat>Custom</PresentationFormat>
  <Paragraphs>217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Gill Sans MT</vt:lpstr>
      <vt:lpstr>Koblenz Serial</vt:lpstr>
      <vt:lpstr>Gallery</vt:lpstr>
      <vt:lpstr>  Creating C.U.T.E. Domain-Specific DID Grammars (DSDG) and Parsers https://github.com/mwherman2000/did-uri-spec</vt:lpstr>
      <vt:lpstr>Michael Herman Independent Blockchain Architect Alberta, CANADA</vt:lpstr>
      <vt:lpstr>Purpose and Audience</vt:lpstr>
      <vt:lpstr>What is a C.U.T.E. DID Grammar?</vt:lpstr>
      <vt:lpstr>#1.1</vt:lpstr>
      <vt:lpstr>#1.2 (1/3)</vt:lpstr>
      <vt:lpstr>#1.2 (2/3)</vt:lpstr>
      <vt:lpstr>#1.2 (3/3)</vt:lpstr>
      <vt:lpstr>C.U.T.E. DID Grammar (aka did-uri-spec) Grammar</vt:lpstr>
      <vt:lpstr>High-level did-uri User Scenarios (Slide 45)</vt:lpstr>
      <vt:lpstr>C.U.T.E. DID Grammar: Domain-Specific Grammar</vt:lpstr>
      <vt:lpstr>High-level did-uri User Scenarios (Slide 45)</vt:lpstr>
      <vt:lpstr>C.U.T.E. DID Grammar: Domain-Specific Grammar</vt:lpstr>
      <vt:lpstr>High-level did-uri User Scenarios (Slide 46)</vt:lpstr>
      <vt:lpstr>Grammar-Based Automated Parser Generation</vt:lpstr>
      <vt:lpstr>Grammar Testing / Validation</vt:lpstr>
      <vt:lpstr> Wrapping UP…</vt:lpstr>
      <vt:lpstr>Derivation of Domain-Specific DID Grammars</vt:lpstr>
      <vt:lpstr>Next Steps</vt:lpstr>
      <vt:lpstr>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289</cp:revision>
  <dcterms:created xsi:type="dcterms:W3CDTF">2018-06-12T18:49:04Z</dcterms:created>
  <dcterms:modified xsi:type="dcterms:W3CDTF">2019-03-29T12:59:45Z</dcterms:modified>
</cp:coreProperties>
</file>